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6" r:id="rId6"/>
    <p:sldId id="325" r:id="rId7"/>
    <p:sldId id="338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Cambria Math" panose="02040503050406030204" pitchFamily="18" charset="0"/>
      <p:regular r:id="rId16"/>
    </p:embeddedFont>
    <p:embeddedFont>
      <p:font typeface="나눔스퀘어라운드 ExtraBold" panose="020B0600000101010101" pitchFamily="50" charset="-127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38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16~17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16~17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499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18~19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18~19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받아내림이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없는 두 분수의 뺄셈 계산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뺄셈의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08339" y="2040180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259483" y="5655418"/>
            <a:ext cx="7217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한옥 마을에서 시장까지의 거리는 몇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어림하여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28104" y="582136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0"/>
          <a:stretch/>
        </p:blipFill>
        <p:spPr>
          <a:xfrm>
            <a:off x="2279796" y="2798504"/>
            <a:ext cx="4786632" cy="2643172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516539" y="1928566"/>
            <a:ext cx="2454465" cy="1633006"/>
          </a:xfrm>
          <a:prstGeom prst="wedgeRoundRectCallout">
            <a:avLst>
              <a:gd name="adj1" fmla="val 86443"/>
              <a:gd name="adj2" fmla="val 8999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한옥 마을에서 시장까지의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거리는 몇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어림해 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74492" y="4040415"/>
            <a:ext cx="2107223" cy="1508132"/>
          </a:xfrm>
          <a:prstGeom prst="wedgeRoundRectCallout">
            <a:avLst>
              <a:gd name="adj1" fmla="val -80177"/>
              <a:gd name="adj2" fmla="val -33870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한옥 마을 먼저 들렀다가 시장에서 점심 먹자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65900" y="1885023"/>
                <a:ext cx="5156888" cy="1574869"/>
              </a:xfrm>
              <a:prstGeom prst="wedgeRoundRectCallout">
                <a:avLst>
                  <a:gd name="adj1" fmla="val -43976"/>
                  <a:gd name="adj2" fmla="val 99670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동물원에서 시장까지의 거리는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𝟑</m:t>
                    </m:r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km 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동물원에서 한옥 마을까지의 거리는</a:t>
                </a:r>
                <a:endParaRPr lang="en-US" altLang="ko-KR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나눔스퀘어라운드 Bold" panose="020B0600000101010101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km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900" y="1885023"/>
                <a:ext cx="5156888" cy="1574869"/>
              </a:xfrm>
              <a:prstGeom prst="wedgeRoundRectCallout">
                <a:avLst>
                  <a:gd name="adj1" fmla="val -43976"/>
                  <a:gd name="adj2" fmla="val 99670"/>
                  <a:gd name="adj3" fmla="val 16667"/>
                </a:avLst>
              </a:prstGeom>
              <a:blipFill rotWithShape="0">
                <a:blip r:embed="rId4"/>
                <a:stretch>
                  <a:fillRect l="-704" r="-2113"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3317492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28999" y="3378449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한옥 마을에서 시장까지의 거리는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75195" y="468783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사각형: 둥근 모서리 68">
                <a:extLst>
                  <a:ext uri="{FF2B5EF4-FFF2-40B4-BE49-F238E27FC236}">
                    <a16:creationId xmlns="" xmlns:a16="http://schemas.microsoft.com/office/drawing/2014/main" id="{D2695FEE-2180-489A-97F3-7D18D4DFA36F}"/>
                  </a:ext>
                </a:extLst>
              </p:cNvPr>
              <p:cNvSpPr/>
              <p:nvPr/>
            </p:nvSpPr>
            <p:spPr>
              <a:xfrm>
                <a:off x="460327" y="1503259"/>
                <a:ext cx="8473500" cy="1425089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동물원과 시장 사이에 한옥 마을이 있습니다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동물원에서 시장까지</a:t>
                </a:r>
                <a:endParaRPr lang="en-US" altLang="ko-KR" sz="24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거리는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𝟑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km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이고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동물원에서 한옥 마을까지의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거리는</a:t>
                </a:r>
                <a:r>
                  <a:rPr lang="en-US" altLang="ko-KR" sz="2400" b="1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km</a:t>
                </a:r>
              </a:p>
              <a:p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입니다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한옥 마을에서 시장까지의 거리는 몇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km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일까요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7" name="사각형: 둥근 모서리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7" y="1503259"/>
                <a:ext cx="8473500" cy="1425089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3"/>
                <a:stretch>
                  <a:fillRect l="-716" r="-287" b="-6276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31179" y="483536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52093" y="5317990"/>
                <a:ext cx="7374094" cy="7795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3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4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−1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93" y="5317990"/>
                <a:ext cx="7374094" cy="77950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52093" y="5359070"/>
            <a:ext cx="7377026" cy="779220"/>
            <a:chOff x="1345644" y="5573614"/>
            <a:chExt cx="7377026" cy="77922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69366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한옥 마을에서 시장까지의 거리는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어림한 결과와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383038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87717" y="4741341"/>
                <a:ext cx="7226572" cy="173267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800" spc="-150" dirty="0" smtClean="0">
                    <a:solidFill>
                      <a:srgbClr val="0070C0"/>
                    </a:solidFill>
                    <a:ea typeface="나눔스퀘어라운드 Bold" panose="020B0600000101010101" pitchFamily="50" charset="-127"/>
                  </a:rPr>
                  <a:t>한</a:t>
                </a:r>
                <a14:m>
                  <m:oMath xmlns:m="http://schemas.openxmlformats.org/officeDocument/2006/math"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옥</m:t>
                    </m:r>
                    <m:r>
                      <a:rPr lang="en-US" altLang="ko-KR" sz="2800" b="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마</m:t>
                    </m:r>
                    <m:r>
                      <a:rPr lang="ko-KR" altLang="en-US" sz="280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을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에</m:t>
                    </m:r>
                    <m:r>
                      <a:rPr lang="ko-KR" altLang="en-US" sz="280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서</m:t>
                    </m:r>
                    <m:r>
                      <a:rPr lang="en-US" altLang="ko-KR" sz="2800" b="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시</m:t>
                    </m:r>
                    <m:r>
                      <a:rPr lang="ko-KR" altLang="en-US" sz="280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장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까</m:t>
                    </m:r>
                    <m:r>
                      <a:rPr lang="ko-KR" altLang="en-US" sz="280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지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의</m:t>
                    </m:r>
                    <m:r>
                      <a:rPr lang="en-US" altLang="ko-KR" sz="2800" b="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거</m:t>
                    </m:r>
                    <m:r>
                      <a:rPr lang="ko-KR" altLang="en-US" sz="280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리</m:t>
                    </m:r>
                    <m:r>
                      <a:rPr lang="ko-KR" altLang="en-US" sz="2800" i="1" spc="-15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는</m:t>
                    </m:r>
                    <m:r>
                      <a:rPr lang="en-US" altLang="ko-KR" sz="2800" b="0" i="1" spc="-15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en-US" altLang="ko-KR" sz="2800" i="1" spc="-15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2</m:t>
                    </m:r>
                    <m:f>
                      <m:fPr>
                        <m:ctrlPr>
                          <a:rPr lang="en-US" altLang="ko-KR" sz="2800" i="1" spc="-15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i="1" spc="-15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800" i="1" spc="-15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8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km</a:t>
                </a:r>
                <a:r>
                  <a:rPr lang="ko-KR" altLang="en-US" sz="28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입니다</a:t>
                </a:r>
                <a:r>
                  <a:rPr lang="en-US" altLang="ko-KR" sz="28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  <a:p>
                <a:pPr algn="just"/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2km</a:t>
                </a:r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멀다고 어림했는데</a:t>
                </a:r>
                <a:r>
                  <a:rPr lang="en-US" altLang="ko-KR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2km</a:t>
                </a:r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멀게 나왔습니다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17" y="4741341"/>
                <a:ext cx="7226572" cy="1732673"/>
              </a:xfrm>
              <a:prstGeom prst="roundRect">
                <a:avLst/>
              </a:prstGeom>
              <a:blipFill rotWithShape="0">
                <a:blip r:embed="rId2"/>
                <a:stretch>
                  <a:fillRect l="-505" r="-505" b="-3846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1315799" y="4741341"/>
            <a:ext cx="7298490" cy="1732673"/>
            <a:chOff x="1315799" y="5029665"/>
            <a:chExt cx="7298490" cy="1732673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15799" y="5029665"/>
              <a:ext cx="7298490" cy="173267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6388" y="5808751"/>
              <a:ext cx="31731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370583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𝟑</m:t>
                    </m:r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만큼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색칠하고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색칠한 부분에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만큼 </a:t>
                </a:r>
                <a:r>
                  <a:rPr lang="en-US" altLang="ko-KR" sz="2800" b="1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×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표 하여 알아보세요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370583"/>
                <a:ext cx="7408338" cy="589364"/>
              </a:xfrm>
              <a:prstGeom prst="rect">
                <a:avLst/>
              </a:prstGeom>
              <a:blipFill rotWithShape="0">
                <a:blip r:embed="rId4"/>
                <a:stretch>
                  <a:fillRect l="-1728" b="-120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165816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941" y="2566090"/>
            <a:ext cx="6326712" cy="9038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835" y="3031684"/>
            <a:ext cx="6252766" cy="4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04787" y="2729395"/>
            <a:ext cx="6272744" cy="2984615"/>
            <a:chOff x="1404787" y="2634145"/>
            <a:chExt cx="6272744" cy="29846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787" y="2634145"/>
              <a:ext cx="6272744" cy="2902061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723" y="5328045"/>
              <a:ext cx="1422976" cy="290715"/>
            </a:xfrm>
            <a:prstGeom prst="rect">
              <a:avLst/>
            </a:prstGeom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717370" y="1351252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110208" y="1473461"/>
                <a:ext cx="7795402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3</m:t>
                    </m:r>
                    <m:f>
                      <m:f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−2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을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여러 가지 방법으로 계산해 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08" y="1473461"/>
                <a:ext cx="7795402" cy="791820"/>
              </a:xfrm>
              <a:prstGeom prst="rect">
                <a:avLst/>
              </a:prstGeom>
              <a:blipFill rotWithShape="0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4" y="1498699"/>
            <a:ext cx="600719" cy="63602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459391" y="41557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8" name="직사각형 37"/>
          <p:cNvSpPr/>
          <p:nvPr/>
        </p:nvSpPr>
        <p:spPr>
          <a:xfrm>
            <a:off x="5564665" y="487710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4459391" y="4893583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4476972" y="4935071"/>
            <a:ext cx="329821" cy="336538"/>
            <a:chOff x="6622774" y="6128209"/>
            <a:chExt cx="329821" cy="336538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4480589" y="4205329"/>
            <a:ext cx="329821" cy="336538"/>
            <a:chOff x="6622774" y="6128209"/>
            <a:chExt cx="329821" cy="336538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직사각형 77"/>
          <p:cNvSpPr/>
          <p:nvPr/>
        </p:nvSpPr>
        <p:spPr>
          <a:xfrm>
            <a:off x="6720678" y="395783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79" name="직사각형 78"/>
          <p:cNvSpPr/>
          <p:nvPr/>
        </p:nvSpPr>
        <p:spPr>
          <a:xfrm>
            <a:off x="5007909" y="467922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80" name="직사각형 79"/>
          <p:cNvSpPr/>
          <p:nvPr/>
        </p:nvSpPr>
        <p:spPr>
          <a:xfrm>
            <a:off x="5957761" y="467098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6749019" y="4001728"/>
            <a:ext cx="329821" cy="336538"/>
            <a:chOff x="6622774" y="6128209"/>
            <a:chExt cx="329821" cy="336538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5033309" y="4730376"/>
            <a:ext cx="329821" cy="336538"/>
            <a:chOff x="6622774" y="6128209"/>
            <a:chExt cx="329821" cy="336538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그룹 83"/>
          <p:cNvGrpSpPr/>
          <p:nvPr/>
        </p:nvGrpSpPr>
        <p:grpSpPr>
          <a:xfrm>
            <a:off x="5573163" y="4914149"/>
            <a:ext cx="353528" cy="372226"/>
            <a:chOff x="6622774" y="6128209"/>
            <a:chExt cx="353528" cy="372226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그룹 86"/>
          <p:cNvGrpSpPr/>
          <p:nvPr/>
        </p:nvGrpSpPr>
        <p:grpSpPr>
          <a:xfrm>
            <a:off x="5963751" y="4701120"/>
            <a:ext cx="353528" cy="372226"/>
            <a:chOff x="6622774" y="6128209"/>
            <a:chExt cx="353528" cy="372226"/>
          </a:xfrm>
        </p:grpSpPr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250992" y="1236247"/>
            <a:ext cx="6969255" cy="3257044"/>
            <a:chOff x="1053280" y="1228627"/>
            <a:chExt cx="6969255" cy="3257044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172" y="1298610"/>
              <a:ext cx="6792197" cy="3187061"/>
            </a:xfrm>
            <a:prstGeom prst="rect">
              <a:avLst/>
            </a:prstGeom>
          </p:spPr>
        </p:pic>
        <p:sp>
          <p:nvSpPr>
            <p:cNvPr id="47" name="타원 46"/>
            <p:cNvSpPr/>
            <p:nvPr/>
          </p:nvSpPr>
          <p:spPr>
            <a:xfrm>
              <a:off x="1053280" y="1230181"/>
              <a:ext cx="312007" cy="2669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710528" y="1228627"/>
              <a:ext cx="312007" cy="2669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892926" y="14431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65456" y="271459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2178685" y="265314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126" name="직사각형 125"/>
          <p:cNvSpPr/>
          <p:nvPr/>
        </p:nvSpPr>
        <p:spPr>
          <a:xfrm>
            <a:off x="2828800" y="346953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2400" dirty="0"/>
          </a:p>
        </p:txBody>
      </p:sp>
      <p:sp>
        <p:nvSpPr>
          <p:cNvPr id="127" name="직사각형 126"/>
          <p:cNvSpPr/>
          <p:nvPr/>
        </p:nvSpPr>
        <p:spPr>
          <a:xfrm>
            <a:off x="3543503" y="348126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2400" dirty="0"/>
          </a:p>
        </p:txBody>
      </p:sp>
      <p:sp>
        <p:nvSpPr>
          <p:cNvPr id="128" name="직사각형 127"/>
          <p:cNvSpPr/>
          <p:nvPr/>
        </p:nvSpPr>
        <p:spPr>
          <a:xfrm>
            <a:off x="4161760" y="3462613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129" name="직사각형 128"/>
          <p:cNvSpPr/>
          <p:nvPr/>
        </p:nvSpPr>
        <p:spPr>
          <a:xfrm>
            <a:off x="4758346" y="367697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130" name="직사각형 129"/>
          <p:cNvSpPr/>
          <p:nvPr/>
        </p:nvSpPr>
        <p:spPr>
          <a:xfrm>
            <a:off x="5181816" y="346074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180156" y="2658664"/>
            <a:ext cx="394562" cy="392952"/>
            <a:chOff x="6622774" y="6128209"/>
            <a:chExt cx="394562" cy="39295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그룹 130"/>
          <p:cNvGrpSpPr/>
          <p:nvPr/>
        </p:nvGrpSpPr>
        <p:grpSpPr>
          <a:xfrm>
            <a:off x="4553355" y="2703284"/>
            <a:ext cx="394562" cy="392952"/>
            <a:chOff x="6622774" y="6128209"/>
            <a:chExt cx="394562" cy="392952"/>
          </a:xfrm>
        </p:grpSpPr>
        <p:sp>
          <p:nvSpPr>
            <p:cNvPr id="132" name="모서리가 둥근 직사각형 13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그룹 133"/>
          <p:cNvGrpSpPr/>
          <p:nvPr/>
        </p:nvGrpSpPr>
        <p:grpSpPr>
          <a:xfrm>
            <a:off x="2896354" y="3469972"/>
            <a:ext cx="394562" cy="392952"/>
            <a:chOff x="6622774" y="6128209"/>
            <a:chExt cx="394562" cy="392952"/>
          </a:xfrm>
        </p:grpSpPr>
        <p:sp>
          <p:nvSpPr>
            <p:cNvPr id="135" name="모서리가 둥근 직사각형 1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그룹 136"/>
          <p:cNvGrpSpPr/>
          <p:nvPr/>
        </p:nvGrpSpPr>
        <p:grpSpPr>
          <a:xfrm>
            <a:off x="3530126" y="3476156"/>
            <a:ext cx="394562" cy="392952"/>
            <a:chOff x="6622774" y="6128209"/>
            <a:chExt cx="394562" cy="392952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152443" y="3467327"/>
            <a:ext cx="394562" cy="392952"/>
            <a:chOff x="6622774" y="6128209"/>
            <a:chExt cx="394562" cy="392952"/>
          </a:xfrm>
        </p:grpSpPr>
        <p:sp>
          <p:nvSpPr>
            <p:cNvPr id="141" name="모서리가 둥근 직사각형 1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/>
          <p:cNvGrpSpPr/>
          <p:nvPr/>
        </p:nvGrpSpPr>
        <p:grpSpPr>
          <a:xfrm>
            <a:off x="4749297" y="3684115"/>
            <a:ext cx="394562" cy="392952"/>
            <a:chOff x="6622774" y="6128209"/>
            <a:chExt cx="394562" cy="392952"/>
          </a:xfrm>
        </p:grpSpPr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5171729" y="3472862"/>
            <a:ext cx="394562" cy="392952"/>
            <a:chOff x="6622774" y="6128209"/>
            <a:chExt cx="394562" cy="392952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53443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두 방법을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470925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332542" y="5106164"/>
            <a:ext cx="7374094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 부분과 진분수 부분으로 나누어서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계산했고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대분수를 가분수로 바꾸어 분자 부분만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빼서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계산했습니다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334707" y="5111276"/>
            <a:ext cx="7377026" cy="1527222"/>
            <a:chOff x="1345644" y="5573614"/>
            <a:chExt cx="7377026" cy="1527222"/>
          </a:xfrm>
        </p:grpSpPr>
        <p:sp>
          <p:nvSpPr>
            <p:cNvPr id="155" name="모서리가 둥근 직사각형 15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52722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17530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6920036" y="203922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24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6955444" y="2078711"/>
            <a:ext cx="449517" cy="323850"/>
            <a:chOff x="6648173" y="6176860"/>
            <a:chExt cx="449517" cy="323850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48173" y="6184981"/>
              <a:ext cx="449517" cy="307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12569" y="61768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2" y="2071759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927151"/>
            <a:ext cx="6391275" cy="21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28" y="3899531"/>
            <a:ext cx="3013440" cy="11684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07" y="2365047"/>
            <a:ext cx="2590186" cy="118650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16~17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F871BB5-AA23-4801-9197-D919BD223992}"/>
              </a:ext>
            </a:extLst>
          </p:cNvPr>
          <p:cNvSpPr txBox="1"/>
          <p:nvPr/>
        </p:nvSpPr>
        <p:spPr>
          <a:xfrm>
            <a:off x="1346578" y="1427257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697947" y="3971867"/>
            <a:ext cx="1318407" cy="1019806"/>
            <a:chOff x="2673942" y="5573614"/>
            <a:chExt cx="1192280" cy="101980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3600648" y="2490851"/>
            <a:ext cx="1192280" cy="1019806"/>
            <a:chOff x="2673942" y="5573614"/>
            <a:chExt cx="1192280" cy="1019806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2046</TotalTime>
  <Words>294</Words>
  <PresentationFormat>화면 슬라이드 쇼(4:3)</PresentationFormat>
  <Paragraphs>77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나눔스퀘어라운드 Bold</vt:lpstr>
      <vt:lpstr>Wingdings</vt:lpstr>
      <vt:lpstr>Arial</vt:lpstr>
      <vt:lpstr>Cambria Math</vt:lpstr>
      <vt:lpstr>나눔스퀘어라운드 ExtraBold</vt:lpstr>
      <vt:lpstr>Office 테마</vt:lpstr>
      <vt:lpstr>분수의 뺄셈을 해 볼까요(2)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2020-11-18T10:08:20Z</dcterms:modified>
</cp:coreProperties>
</file>